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3"/>
  </p:sldMasterIdLst>
  <p:notesMasterIdLst>
    <p:notesMasterId r:id="rId3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ZIJ6Yn8qm8RXsUGuUr6EVQ==" hashData="LP2rcQ6GDSWKmpWMOs3M6ZszwACJIAGDuTIiAtVopc9UXtW00XLW9fTcEEr7np7v0sfqxyJzJQWXKUl4srAH1A=="/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630" autoAdjust="0"/>
    <p:restoredTop sz="46309" autoAdjust="0"/>
  </p:normalViewPr>
  <p:slideViewPr>
    <p:cSldViewPr snapToGrid="0">
      <p:cViewPr varScale="1">
        <p:scale>
          <a:sx n="50" d="100"/>
          <a:sy n="50" d="100"/>
        </p:scale>
        <p:origin x="5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274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/Relationships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76B818-531D-4343-864E-88183612363D}" type="datetimeFigureOut">
              <a:rPr lang="en-IN" smtClean="0"/>
              <a:t>07-09-2018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29FD4-06C5-40CC-8464-E1F3373433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9039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29FD4-06C5-40CC-8464-E1F3373433F4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3829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29FD4-06C5-40CC-8464-E1F3373433F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6938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29FD4-06C5-40CC-8464-E1F3373433F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9443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29FD4-06C5-40CC-8464-E1F3373433F4}" type="slidenum">
              <a:rPr lang="en-IN" smtClean="0"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4016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5418518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597391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77367515"/>
      </p:ext>
    </p:extLst>
  </p:cSld>
  <p:clrMapOvr>
    <a:masterClrMapping/>
  </p:clrMapOvr>
  <p:transition spd="slow">
    <p:wipe dir="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4690608"/>
      </p:ext>
    </p:extLst>
  </p:cSld>
  <p:clrMapOvr>
    <a:masterClrMapping/>
  </p:clrMapOvr>
  <p:transition spd="slow">
    <p:wipe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1835036"/>
      </p:ext>
    </p:extLst>
  </p:cSld>
  <p:clrMapOvr>
    <a:masterClrMapping/>
  </p:clrMapOvr>
  <p:transition spd="slow">
    <p:wipe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4657372"/>
      </p:ext>
    </p:extLst>
  </p:cSld>
  <p:clrMapOvr>
    <a:masterClrMapping/>
  </p:clrMapOvr>
  <p:transition spd="slow">
    <p:wipe dir="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1554735"/>
      </p:ext>
    </p:extLst>
  </p:cSld>
  <p:clrMapOvr>
    <a:masterClrMapping/>
  </p:clrMapOvr>
  <p:transition spd="slow">
    <p:wipe dir="d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3511186"/>
      </p:ext>
    </p:extLst>
  </p:cSld>
  <p:clrMapOvr>
    <a:masterClrMapping/>
  </p:clrMapOvr>
  <p:transition spd="slow">
    <p:wipe dir="d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0475107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076654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031720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081148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785463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94502847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4372420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859340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7893901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2EB4F-25A4-42FD-BEDE-32484D2B45BD}" type="datetimeFigureOut">
              <a:rPr lang="en-IN" smtClean="0"/>
              <a:t>07-09-2018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AD3D16-2684-42C9-954C-7B5EB88E1F4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3708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  <a:t>Target Enumeration and port scanning</a:t>
            </a:r>
            <a:endParaRPr lang="en-IN" b="1" dirty="0">
              <a:solidFill>
                <a:schemeClr val="accent5">
                  <a:lumMod val="20000"/>
                  <a:lumOff val="80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Part – back to 72 ethical hackers</a:t>
            </a:r>
          </a:p>
          <a:p>
            <a:r>
              <a:rPr lang="en-IN" dirty="0" smtClean="0"/>
              <a:t>By- l4kky gfso3 |save|</a:t>
            </a:r>
          </a:p>
          <a:p>
            <a:r>
              <a:rPr lang="en-IN" dirty="0" smtClean="0"/>
              <a:t>Query - #BACKTO72QUERY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308365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/>
          <a:lstStyle/>
          <a:p>
            <a:r>
              <a:rPr lang="en-IN" dirty="0" smtClean="0"/>
              <a:t>TCP SYN Scan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IN" dirty="0" smtClean="0"/>
              <a:t>This default scan that runs against the target machine. It is the fastest scan.</a:t>
            </a:r>
          </a:p>
          <a:p>
            <a:r>
              <a:rPr lang="en-IN" dirty="0" smtClean="0"/>
              <a:t>Using the –n options which would tell the NMAP to skip DNS resolution.</a:t>
            </a:r>
          </a:p>
          <a:p>
            <a:r>
              <a:rPr lang="en-IN" b="1" dirty="0" smtClean="0"/>
              <a:t>-p </a:t>
            </a:r>
            <a:r>
              <a:rPr lang="en-IN" dirty="0" smtClean="0"/>
              <a:t>: which port  want to scan</a:t>
            </a:r>
          </a:p>
          <a:p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$ </a:t>
            </a:r>
            <a:r>
              <a:rPr lang="en-IN" i="1" dirty="0" err="1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nmap</a:t>
            </a:r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–</a:t>
            </a:r>
            <a:r>
              <a:rPr lang="en-IN" i="1" dirty="0" err="1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sS</a:t>
            </a:r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-n &lt;target IP&gt; -p 80</a:t>
            </a:r>
            <a:endParaRPr lang="en-IN" i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54774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18896"/>
          </a:xfrm>
        </p:spPr>
        <p:txBody>
          <a:bodyPr/>
          <a:lstStyle/>
          <a:p>
            <a:r>
              <a:rPr lang="en-IN" dirty="0" smtClean="0"/>
              <a:t>TCP Connect scan</a:t>
            </a:r>
            <a:endParaRPr lang="en-IN" dirty="0"/>
          </a:p>
        </p:txBody>
      </p:sp>
      <p:sp>
        <p:nvSpPr>
          <p:cNvPr id="34" name="Rectangle 33"/>
          <p:cNvSpPr/>
          <p:nvPr/>
        </p:nvSpPr>
        <p:spPr>
          <a:xfrm>
            <a:off x="502024" y="3255230"/>
            <a:ext cx="2940423" cy="1639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Rectangle 34"/>
          <p:cNvSpPr/>
          <p:nvPr/>
        </p:nvSpPr>
        <p:spPr>
          <a:xfrm>
            <a:off x="7727580" y="3196437"/>
            <a:ext cx="3693455" cy="1639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024" y="1637414"/>
            <a:ext cx="11134164" cy="4699591"/>
          </a:xfrm>
        </p:spPr>
        <p:txBody>
          <a:bodyPr/>
          <a:lstStyle/>
          <a:p>
            <a:r>
              <a:rPr lang="en-IN" dirty="0" smtClean="0"/>
              <a:t>Similar to SYN scan, with a slight difference in that it completes the three-way handshake. TCP connect scan becomes the default scan if the SYN scan is not supported by the machine. Machine is not privileged to create its won RAW packet.</a:t>
            </a:r>
          </a:p>
          <a:p>
            <a:endParaRPr lang="en-IN" dirty="0"/>
          </a:p>
          <a:p>
            <a:pPr marL="0" indent="0">
              <a:buNone/>
            </a:pPr>
            <a:r>
              <a:rPr lang="en-IN" dirty="0" smtClean="0"/>
              <a:t> Source(192.168.0.8) ----------------SYN + port 80-------</a:t>
            </a:r>
            <a:r>
              <a:rPr lang="en-IN" dirty="0" smtClean="0">
                <a:sym typeface="Wingdings" panose="05000000000000000000" pitchFamily="2" charset="2"/>
              </a:rPr>
              <a:t> Destination (192.168.0.10)</a:t>
            </a:r>
          </a:p>
          <a:p>
            <a:pPr marL="0" indent="0">
              <a:buNone/>
            </a:pPr>
            <a:r>
              <a:rPr lang="en-IN" dirty="0">
                <a:sym typeface="Wingdings" panose="05000000000000000000" pitchFamily="2" charset="2"/>
              </a:rPr>
              <a:t>	</a:t>
            </a:r>
            <a:r>
              <a:rPr lang="en-IN" dirty="0" smtClean="0">
                <a:sym typeface="Wingdings" panose="05000000000000000000" pitchFamily="2" charset="2"/>
              </a:rPr>
              <a:t>	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 smtClean="0">
                <a:sym typeface="Wingdings" panose="05000000000000000000" pitchFamily="2" charset="2"/>
              </a:rPr>
              <a:t>            &lt;-----------SYN/ACK----------------		</a:t>
            </a:r>
          </a:p>
          <a:p>
            <a:pPr marL="0" indent="0">
              <a:buNone/>
            </a:pPr>
            <a:r>
              <a:rPr lang="en-IN" dirty="0">
                <a:sym typeface="Wingdings" panose="05000000000000000000" pitchFamily="2" charset="2"/>
              </a:rPr>
              <a:t>	</a:t>
            </a:r>
            <a:r>
              <a:rPr lang="en-IN" dirty="0" smtClean="0">
                <a:sym typeface="Wingdings" panose="05000000000000000000" pitchFamily="2" charset="2"/>
              </a:rPr>
              <a:t>		 |-------------------ACK-and RST----------------------^-	</a:t>
            </a:r>
            <a:endParaRPr lang="en-IN" dirty="0" smtClean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2671482" y="4016187"/>
            <a:ext cx="17930" cy="591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09958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95000"/>
              <a:lumOff val="5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en-IN" dirty="0" smtClean="0"/>
              <a:t>NULL, FIN and XMAS Scans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/>
          <a:lstStyle/>
          <a:p>
            <a:r>
              <a:rPr lang="en-IN" dirty="0" smtClean="0"/>
              <a:t>Why?: get past firewalls and IDS and can be really beneficial against Unix-based OS as all these scans do not work against Windows-based OS.</a:t>
            </a:r>
          </a:p>
          <a:p>
            <a:r>
              <a:rPr lang="en-IN" dirty="0" smtClean="0"/>
              <a:t>Because they a reset packet regardless of whether the port is open or closed.</a:t>
            </a:r>
          </a:p>
          <a:p>
            <a:r>
              <a:rPr lang="en-IN" dirty="0" smtClean="0"/>
              <a:t>Disadvantage is that it cannot be exactly determined if the port is open or closed or filtered.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043746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NULL Scan	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Sending no flags / bits inside the TCP header.</a:t>
            </a:r>
          </a:p>
          <a:p>
            <a:r>
              <a:rPr lang="en-IN" dirty="0" smtClean="0"/>
              <a:t>If no response means port is open</a:t>
            </a:r>
          </a:p>
          <a:p>
            <a:r>
              <a:rPr lang="en-IN" dirty="0" smtClean="0"/>
              <a:t>If response is RST packet received means that the port is closed or filtered.</a:t>
            </a:r>
          </a:p>
          <a:p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$ </a:t>
            </a:r>
            <a:r>
              <a:rPr lang="en-IN" i="1" dirty="0" err="1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nmap</a:t>
            </a:r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–</a:t>
            </a:r>
            <a:r>
              <a:rPr lang="en-IN" i="1" dirty="0" err="1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sN</a:t>
            </a:r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&lt;target IP Address&gt; </a:t>
            </a:r>
            <a:endParaRPr lang="en-IN" i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9733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48917"/>
          </a:xfrm>
        </p:spPr>
        <p:txBody>
          <a:bodyPr/>
          <a:lstStyle/>
          <a:p>
            <a:r>
              <a:rPr lang="en-IN" dirty="0" smtClean="0"/>
              <a:t>Fin scan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67435"/>
            <a:ext cx="9905999" cy="4769224"/>
          </a:xfrm>
          <a:solidFill>
            <a:srgbClr val="00B050"/>
          </a:solidFill>
        </p:spPr>
        <p:txBody>
          <a:bodyPr/>
          <a:lstStyle/>
          <a:p>
            <a:r>
              <a:rPr lang="en-IN" dirty="0" smtClean="0"/>
              <a:t>FIN flag is used to close a currently open session.</a:t>
            </a:r>
          </a:p>
          <a:p>
            <a:r>
              <a:rPr lang="en-IN" dirty="0" smtClean="0"/>
              <a:t>FIN scan the sends a FIN flag to the target machine if no response comes from the target machine, it means that the port is open, if target machine responds with a RST, it means that the port is closed.</a:t>
            </a:r>
          </a:p>
          <a:p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$ </a:t>
            </a:r>
            <a:r>
              <a:rPr lang="en-IN" i="1" dirty="0" err="1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nmap</a:t>
            </a:r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–</a:t>
            </a:r>
            <a:r>
              <a:rPr lang="en-IN" i="1" dirty="0" err="1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sF</a:t>
            </a:r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&lt;target IP Address&gt;</a:t>
            </a:r>
            <a:endParaRPr lang="en-IN" i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8185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87553"/>
          </a:xfrm>
        </p:spPr>
        <p:txBody>
          <a:bodyPr/>
          <a:lstStyle/>
          <a:p>
            <a:r>
              <a:rPr lang="en-IN" dirty="0" smtClean="0"/>
              <a:t>XMAS scan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024" y="1506071"/>
            <a:ext cx="11152094" cy="4858870"/>
          </a:xfrm>
        </p:spPr>
        <p:txBody>
          <a:bodyPr/>
          <a:lstStyle/>
          <a:p>
            <a:r>
              <a:rPr lang="en-IN" dirty="0" smtClean="0"/>
              <a:t>XMAS scan sends a combination of FIN, URG and PUSH flag to the destination.</a:t>
            </a:r>
          </a:p>
          <a:p>
            <a:r>
              <a:rPr lang="en-IN" dirty="0" smtClean="0"/>
              <a:t>It works like FIN and NULL scans.</a:t>
            </a:r>
          </a:p>
          <a:p>
            <a:r>
              <a:rPr lang="en-IN" dirty="0" smtClean="0"/>
              <a:t>If no response port Is open if response port is close.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82277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59270"/>
          </a:xfrm>
        </p:spPr>
        <p:txBody>
          <a:bodyPr/>
          <a:lstStyle/>
          <a:p>
            <a:r>
              <a:rPr lang="en-IN" dirty="0" smtClean="0"/>
              <a:t>TCP ACK scan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812" y="1577788"/>
            <a:ext cx="10883153" cy="4823012"/>
          </a:xfrm>
          <a:solidFill>
            <a:schemeClr val="accent5">
              <a:lumMod val="50000"/>
            </a:schemeClr>
          </a:solidFill>
        </p:spPr>
        <p:txBody>
          <a:bodyPr/>
          <a:lstStyle/>
          <a:p>
            <a:r>
              <a:rPr lang="en-IN" dirty="0" smtClean="0"/>
              <a:t>Not used for port scanning purposes.</a:t>
            </a:r>
          </a:p>
          <a:p>
            <a:r>
              <a:rPr lang="en-IN" dirty="0" smtClean="0"/>
              <a:t>Use for determine the firewall an ACL rules (access list) and whether the firewall is able to keep track of the connections that are being made.</a:t>
            </a:r>
          </a:p>
          <a:p>
            <a:r>
              <a:rPr lang="en-IN" dirty="0" smtClean="0"/>
              <a:t>If the firewall is </a:t>
            </a:r>
            <a:r>
              <a:rPr lang="en-IN" dirty="0" err="1" smtClean="0"/>
              <a:t>stateful</a:t>
            </a:r>
            <a:r>
              <a:rPr lang="en-IN" dirty="0" smtClean="0"/>
              <a:t>, it would know that the there was no SYN packet being send and well not allow the packet to reach the destination.</a:t>
            </a:r>
          </a:p>
          <a:p>
            <a:r>
              <a:rPr lang="en-IN" b="1" dirty="0" smtClean="0">
                <a:solidFill>
                  <a:schemeClr val="tx2">
                    <a:lumMod val="75000"/>
                  </a:schemeClr>
                </a:solidFill>
              </a:rPr>
              <a:t>Response</a:t>
            </a:r>
            <a:r>
              <a:rPr lang="en-IN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IN" dirty="0" smtClean="0"/>
              <a:t>: no response this means firewall is </a:t>
            </a:r>
            <a:r>
              <a:rPr lang="en-IN" dirty="0" err="1" smtClean="0"/>
              <a:t>stateful</a:t>
            </a:r>
            <a:r>
              <a:rPr lang="en-IN" dirty="0" smtClean="0"/>
              <a:t> and it’s filtering your packets.</a:t>
            </a:r>
          </a:p>
          <a:p>
            <a:r>
              <a:rPr lang="en-IN" dirty="0" smtClean="0"/>
              <a:t>If no receive a reset packet, it means that the packet reached the destination.</a:t>
            </a:r>
          </a:p>
          <a:p>
            <a:r>
              <a:rPr lang="en-IN" dirty="0" smtClean="0">
                <a:solidFill>
                  <a:srgbClr val="00B050"/>
                </a:solidFill>
              </a:rPr>
              <a:t>$ </a:t>
            </a:r>
            <a:r>
              <a:rPr lang="en-IN" dirty="0" err="1" smtClean="0">
                <a:solidFill>
                  <a:srgbClr val="00B050"/>
                </a:solidFill>
              </a:rPr>
              <a:t>nmap</a:t>
            </a:r>
            <a:r>
              <a:rPr lang="en-IN" dirty="0" smtClean="0">
                <a:solidFill>
                  <a:srgbClr val="00B050"/>
                </a:solidFill>
              </a:rPr>
              <a:t> –</a:t>
            </a:r>
            <a:r>
              <a:rPr lang="en-IN" dirty="0" err="1" smtClean="0">
                <a:solidFill>
                  <a:srgbClr val="00B050"/>
                </a:solidFill>
              </a:rPr>
              <a:t>sA</a:t>
            </a:r>
            <a:r>
              <a:rPr lang="en-IN" dirty="0" smtClean="0">
                <a:solidFill>
                  <a:srgbClr val="00B050"/>
                </a:solidFill>
              </a:rPr>
              <a:t> &lt;target IP Address&gt;</a:t>
            </a:r>
            <a:endParaRPr lang="en-IN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21683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0100_UDP port scan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2">
              <a:lumMod val="50000"/>
            </a:schemeClr>
          </a:solidFill>
        </p:spPr>
        <p:txBody>
          <a:bodyPr>
            <a:normAutofit fontScale="62500" lnSpcReduction="20000"/>
          </a:bodyPr>
          <a:lstStyle/>
          <a:p>
            <a:r>
              <a:rPr lang="en-IN" dirty="0" smtClean="0"/>
              <a:t>UDP: USER DATAGRAM PROTOCOL</a:t>
            </a:r>
          </a:p>
          <a:p>
            <a:r>
              <a:rPr lang="en-IN" dirty="0" smtClean="0"/>
              <a:t>It does not ensure the reliability of the communication and is not used for communication, where the data are important to us.</a:t>
            </a:r>
          </a:p>
          <a:p>
            <a:r>
              <a:rPr lang="en-IN" dirty="0" smtClean="0"/>
              <a:t>Many ports UDP used.</a:t>
            </a:r>
          </a:p>
          <a:p>
            <a:r>
              <a:rPr lang="en-IN" dirty="0" smtClean="0"/>
              <a:t>UDP port scan can be used to determine the common services that are listening upon UDP.</a:t>
            </a:r>
          </a:p>
          <a:p>
            <a:r>
              <a:rPr lang="en-IN" dirty="0" smtClean="0"/>
              <a:t>UDP services : DHCP, SNMAP, DNS</a:t>
            </a:r>
          </a:p>
          <a:p>
            <a:r>
              <a:rPr lang="en-IN" dirty="0" smtClean="0"/>
              <a:t>UDP port scan works by sending an empty UDP header, UDP response from the target port is open. No response port is open or it is filtered.</a:t>
            </a:r>
          </a:p>
          <a:p>
            <a:r>
              <a:rPr lang="en-IN" dirty="0" smtClean="0"/>
              <a:t>Port is closed is ICMP error massages can be showed. ICMP messages “ICMP Port unreachable error”</a:t>
            </a:r>
          </a:p>
          <a:p>
            <a:r>
              <a:rPr lang="en-IN" dirty="0" smtClean="0"/>
              <a:t>$ </a:t>
            </a:r>
            <a:r>
              <a:rPr lang="en-IN" dirty="0" err="1" smtClean="0"/>
              <a:t>namp</a:t>
            </a:r>
            <a:r>
              <a:rPr lang="en-IN" dirty="0" smtClean="0"/>
              <a:t> –</a:t>
            </a:r>
            <a:r>
              <a:rPr lang="en-IN" dirty="0" err="1" smtClean="0"/>
              <a:t>sU</a:t>
            </a:r>
            <a:r>
              <a:rPr lang="en-IN" dirty="0" smtClean="0"/>
              <a:t> &lt;target IP Address&gt;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675330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0101_ Anonymous Scan type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3036" y="1828800"/>
            <a:ext cx="10650070" cy="4751293"/>
          </a:xfrm>
        </p:spPr>
        <p:txBody>
          <a:bodyPr/>
          <a:lstStyle/>
          <a:p>
            <a:r>
              <a:rPr lang="en-IN" dirty="0" smtClean="0"/>
              <a:t>Mean:: your host IP would not be revealed at the destination when you are performing port scanning.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33618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IDLE Scan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236373"/>
          </a:xfr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IN" dirty="0" smtClean="0"/>
              <a:t>This is effective and stealthy scanning technique.</a:t>
            </a:r>
          </a:p>
          <a:p>
            <a:r>
              <a:rPr lang="en-IN" dirty="0" smtClean="0"/>
              <a:t>Why ? : IDLE scan is to introduce a zombie to scan another host.</a:t>
            </a:r>
          </a:p>
          <a:p>
            <a:r>
              <a:rPr lang="en-IN" dirty="0" smtClean="0"/>
              <a:t>The victim host would be receive packets from zombies host not from attacker host. In this way victim not figure out where  the scan originated.</a:t>
            </a:r>
          </a:p>
          <a:p>
            <a:r>
              <a:rPr lang="en-IN" dirty="0" smtClean="0"/>
              <a:t>How To? :: Good candidate whose IP ID sequence is incremental and recording</a:t>
            </a:r>
          </a:p>
          <a:p>
            <a:r>
              <a:rPr lang="en-IN" dirty="0" smtClean="0"/>
              <a:t>Host should be IDLE on the network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867065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Enumerating and scanning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10717213" cy="4108451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Goal: gain as much information about the alive target on a network as possible. Part of Information gathering. We have gathered </a:t>
            </a:r>
            <a:r>
              <a:rPr lang="en-IN" dirty="0"/>
              <a:t> </a:t>
            </a:r>
            <a:r>
              <a:rPr lang="en-IN" dirty="0" smtClean="0"/>
              <a:t>helps us to compromise targets.</a:t>
            </a:r>
          </a:p>
          <a:p>
            <a:endParaRPr lang="en-IN" dirty="0"/>
          </a:p>
          <a:p>
            <a:r>
              <a:rPr lang="en-IN" sz="2600" b="1" dirty="0" smtClean="0">
                <a:solidFill>
                  <a:schemeClr val="accent4">
                    <a:lumMod val="50000"/>
                  </a:schemeClr>
                </a:solidFill>
              </a:rPr>
              <a:t>Host discovery</a:t>
            </a:r>
          </a:p>
          <a:p>
            <a:r>
              <a:rPr lang="en-IN" sz="2600" b="1" dirty="0" smtClean="0">
                <a:solidFill>
                  <a:schemeClr val="accent4">
                    <a:lumMod val="50000"/>
                  </a:schemeClr>
                </a:solidFill>
              </a:rPr>
              <a:t>Scanning for open ports</a:t>
            </a:r>
          </a:p>
          <a:p>
            <a:r>
              <a:rPr lang="en-IN" sz="2600" b="1" dirty="0" smtClean="0">
                <a:solidFill>
                  <a:schemeClr val="accent4">
                    <a:lumMod val="50000"/>
                  </a:schemeClr>
                </a:solidFill>
              </a:rPr>
              <a:t>Service and version detection</a:t>
            </a:r>
          </a:p>
          <a:p>
            <a:r>
              <a:rPr lang="en-IN" sz="2600" b="1" dirty="0" smtClean="0">
                <a:solidFill>
                  <a:schemeClr val="accent4">
                    <a:lumMod val="50000"/>
                  </a:schemeClr>
                </a:solidFill>
              </a:rPr>
              <a:t>OS detection</a:t>
            </a:r>
          </a:p>
          <a:p>
            <a:r>
              <a:rPr lang="en-IN" sz="2600" b="1" dirty="0" smtClean="0">
                <a:solidFill>
                  <a:schemeClr val="accent4">
                    <a:lumMod val="50000"/>
                  </a:schemeClr>
                </a:solidFill>
              </a:rPr>
              <a:t>Bypassing Firewalls</a:t>
            </a:r>
            <a:endParaRPr lang="en-IN" sz="2600" b="1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98184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Scanning for a Vulnerable host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238399"/>
          </a:xfrm>
        </p:spPr>
        <p:txBody>
          <a:bodyPr/>
          <a:lstStyle/>
          <a:p>
            <a:r>
              <a:rPr lang="en-IN" dirty="0" smtClean="0"/>
              <a:t>Vulnerable host for zombie scan.</a:t>
            </a:r>
          </a:p>
          <a:p>
            <a:r>
              <a:rPr lang="en-IN" dirty="0" smtClean="0"/>
              <a:t>Tool:: </a:t>
            </a:r>
            <a:r>
              <a:rPr lang="en-IN" b="1" dirty="0" smtClean="0"/>
              <a:t>HPing2</a:t>
            </a:r>
            <a:r>
              <a:rPr lang="en-IN" dirty="0" smtClean="0"/>
              <a:t> for figuring out if a host is good candidate for an IDLE scan.</a:t>
            </a:r>
          </a:p>
          <a:p>
            <a:r>
              <a:rPr lang="en-IN" b="1" dirty="0" smtClean="0"/>
              <a:t>HPing2</a:t>
            </a:r>
            <a:r>
              <a:rPr lang="en-IN" dirty="0" smtClean="0"/>
              <a:t> used for firewall testing purpose.</a:t>
            </a:r>
          </a:p>
          <a:p>
            <a:r>
              <a:rPr lang="en-IN" dirty="0" smtClean="0">
                <a:solidFill>
                  <a:schemeClr val="bg2">
                    <a:lumMod val="75000"/>
                  </a:schemeClr>
                </a:solidFill>
              </a:rPr>
              <a:t>$ hping2 –S –r &lt;target IP&gt;</a:t>
            </a:r>
          </a:p>
          <a:p>
            <a:r>
              <a:rPr lang="en-IN" dirty="0" smtClean="0">
                <a:solidFill>
                  <a:schemeClr val="bg2">
                    <a:lumMod val="75000"/>
                  </a:schemeClr>
                </a:solidFill>
              </a:rPr>
              <a:t>S – sending SYN flag</a:t>
            </a:r>
          </a:p>
          <a:p>
            <a:r>
              <a:rPr lang="en-IN" dirty="0" smtClean="0">
                <a:solidFill>
                  <a:schemeClr val="bg2">
                    <a:lumMod val="75000"/>
                  </a:schemeClr>
                </a:solidFill>
              </a:rPr>
              <a:t>R – relative ID</a:t>
            </a:r>
            <a:endParaRPr lang="en-IN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929556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Performing AN idle scan with </a:t>
            </a:r>
            <a:r>
              <a:rPr lang="en-IN" dirty="0" err="1" smtClean="0"/>
              <a:t>nmap</a:t>
            </a:r>
            <a:r>
              <a:rPr lang="en-IN" dirty="0" smtClean="0"/>
              <a:t>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Simply performed by specifying the –</a:t>
            </a:r>
            <a:r>
              <a:rPr lang="en-IN" dirty="0" err="1" smtClean="0"/>
              <a:t>sI</a:t>
            </a:r>
            <a:r>
              <a:rPr lang="en-IN" dirty="0" smtClean="0"/>
              <a:t> parameters with NMAP</a:t>
            </a:r>
          </a:p>
          <a:p>
            <a:r>
              <a:rPr lang="en-IN" dirty="0" smtClean="0"/>
              <a:t>$ </a:t>
            </a:r>
            <a:r>
              <a:rPr lang="en-IN" dirty="0" err="1" smtClean="0"/>
              <a:t>nmap</a:t>
            </a:r>
            <a:r>
              <a:rPr lang="en-IN" dirty="0" smtClean="0"/>
              <a:t> –</a:t>
            </a:r>
            <a:r>
              <a:rPr lang="en-IN" dirty="0" err="1" smtClean="0"/>
              <a:t>sI</a:t>
            </a:r>
            <a:r>
              <a:rPr lang="en-IN" dirty="0" smtClean="0"/>
              <a:t> &lt;IP Address of Zombie&gt; &lt;IP Address of the Target&gt;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097542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0110_TCP FTP bounce scan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50000"/>
            </a:schemeClr>
          </a:solidFill>
        </p:spPr>
        <p:txBody>
          <a:bodyPr>
            <a:normAutofit fontScale="92500" lnSpcReduction="20000"/>
          </a:bodyPr>
          <a:lstStyle/>
          <a:p>
            <a:r>
              <a:rPr lang="en-IN" dirty="0" smtClean="0"/>
              <a:t>Scan exploits a vulnerability inside old FTP servers that supports a proxy-based FTP connections.</a:t>
            </a:r>
          </a:p>
          <a:p>
            <a:r>
              <a:rPr lang="en-IN" dirty="0" smtClean="0"/>
              <a:t>This vulnerability allowed the users to connect to the FTP server and send files to a third-party server.</a:t>
            </a:r>
          </a:p>
          <a:p>
            <a:r>
              <a:rPr lang="en-IN" dirty="0" smtClean="0"/>
              <a:t>Done by asking the server to send a file to a specific port on the target machine. This way the attacker could remain anonymous , while doing this. </a:t>
            </a:r>
          </a:p>
          <a:p>
            <a:r>
              <a:rPr lang="en-IN" dirty="0" err="1" smtClean="0"/>
              <a:t>Nmap</a:t>
            </a:r>
            <a:r>
              <a:rPr lang="en-IN" dirty="0" smtClean="0"/>
              <a:t> gives you the flexibility to test if a target FTP server is vulnerable or not</a:t>
            </a:r>
          </a:p>
          <a:p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$</a:t>
            </a:r>
            <a:r>
              <a:rPr lang="en-IN" i="1" dirty="0" err="1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nmap</a:t>
            </a:r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–b &lt;target FTP Server&gt;</a:t>
            </a:r>
            <a:endParaRPr lang="en-IN" i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52289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0110_Service version detection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>
            <a:normAutofit fontScale="92500" lnSpcReduction="20000"/>
          </a:bodyPr>
          <a:lstStyle/>
          <a:p>
            <a:r>
              <a:rPr lang="en-IN" dirty="0" smtClean="0"/>
              <a:t>We find the exact version of the service running on a port.</a:t>
            </a:r>
          </a:p>
          <a:p>
            <a:r>
              <a:rPr lang="en-IN" dirty="0" smtClean="0"/>
              <a:t>Help:: this to help to find or look for the potential exploits for that particular version of the service.</a:t>
            </a:r>
          </a:p>
          <a:p>
            <a:r>
              <a:rPr lang="en-IN" dirty="0" smtClean="0"/>
              <a:t>NMAP had a database named </a:t>
            </a:r>
            <a:r>
              <a:rPr lang="en-IN" dirty="0" err="1" smtClean="0"/>
              <a:t>namp</a:t>
            </a:r>
            <a:r>
              <a:rPr lang="en-IN" dirty="0" smtClean="0"/>
              <a:t>-service that contains more than 2200 well-known services.</a:t>
            </a:r>
          </a:p>
          <a:p>
            <a:r>
              <a:rPr lang="en-IN" dirty="0" smtClean="0"/>
              <a:t>For service detection can be performed by specifying the –</a:t>
            </a:r>
            <a:r>
              <a:rPr lang="en-IN" dirty="0" err="1" smtClean="0"/>
              <a:t>sv</a:t>
            </a:r>
            <a:r>
              <a:rPr lang="en-IN" dirty="0" smtClean="0"/>
              <a:t> parameter to the NMAP.</a:t>
            </a:r>
          </a:p>
          <a:p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$ </a:t>
            </a:r>
            <a:r>
              <a:rPr lang="en-IN" i="1" dirty="0" err="1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namp</a:t>
            </a:r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–</a:t>
            </a:r>
            <a:r>
              <a:rPr lang="en-IN" i="1" dirty="0" err="1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sV</a:t>
            </a:r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&lt;target IP&gt;</a:t>
            </a:r>
            <a:endParaRPr lang="en-IN" i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53291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0111_OS fingerprinting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b="1" dirty="0" smtClean="0"/>
              <a:t>OS :: Operating System</a:t>
            </a:r>
          </a:p>
          <a:p>
            <a:r>
              <a:rPr lang="en-IN" dirty="0" smtClean="0"/>
              <a:t>NMAP OS database with more than 2600 OS fingerprints.</a:t>
            </a:r>
          </a:p>
          <a:p>
            <a:r>
              <a:rPr lang="en-IN" dirty="0" smtClean="0"/>
              <a:t>Sends target machine TCP and UDP packets and received and compared with the database.</a:t>
            </a:r>
          </a:p>
          <a:p>
            <a:r>
              <a:rPr lang="en-IN" dirty="0" smtClean="0"/>
              <a:t>If the fingerprints matches, it display the results was showing.</a:t>
            </a:r>
          </a:p>
          <a:p>
            <a:r>
              <a:rPr lang="en-IN" b="1" i="1" dirty="0" smtClean="0">
                <a:solidFill>
                  <a:schemeClr val="bg2">
                    <a:lumMod val="75000"/>
                  </a:schemeClr>
                </a:solidFill>
              </a:rPr>
              <a:t>$ </a:t>
            </a:r>
            <a:r>
              <a:rPr lang="en-IN" b="1" i="1" dirty="0" err="1" smtClean="0">
                <a:solidFill>
                  <a:schemeClr val="bg2">
                    <a:lumMod val="75000"/>
                  </a:schemeClr>
                </a:solidFill>
              </a:rPr>
              <a:t>nmap</a:t>
            </a:r>
            <a:r>
              <a:rPr lang="en-IN" b="1" i="1" dirty="0" smtClean="0">
                <a:solidFill>
                  <a:schemeClr val="bg2">
                    <a:lumMod val="75000"/>
                  </a:schemeClr>
                </a:solidFill>
              </a:rPr>
              <a:t> –O &lt;Target Address&gt;</a:t>
            </a:r>
          </a:p>
          <a:p>
            <a:r>
              <a:rPr lang="en-IN" b="1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Nmap</a:t>
            </a:r>
            <a:r>
              <a:rPr lang="en-IN" b="1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OS </a:t>
            </a:r>
            <a:r>
              <a:rPr lang="en-IN" b="1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limet</a:t>
            </a:r>
            <a:r>
              <a:rPr lang="en-IN" b="1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this is save more time Use the –A command to perform both OS and service version detection.</a:t>
            </a:r>
          </a:p>
          <a:p>
            <a:r>
              <a:rPr lang="en-IN" b="1" dirty="0" smtClean="0">
                <a:solidFill>
                  <a:schemeClr val="bg2">
                    <a:lumMod val="50000"/>
                  </a:schemeClr>
                </a:solidFill>
              </a:rPr>
              <a:t>$ </a:t>
            </a:r>
            <a:r>
              <a:rPr lang="en-IN" b="1" dirty="0" err="1" smtClean="0">
                <a:solidFill>
                  <a:schemeClr val="bg2">
                    <a:lumMod val="50000"/>
                  </a:schemeClr>
                </a:solidFill>
              </a:rPr>
              <a:t>nmap</a:t>
            </a:r>
            <a:r>
              <a:rPr lang="en-IN" b="1" dirty="0" smtClean="0">
                <a:solidFill>
                  <a:schemeClr val="bg2">
                    <a:lumMod val="50000"/>
                  </a:schemeClr>
                </a:solidFill>
              </a:rPr>
              <a:t> –n –A –T5 &lt;target IP&gt;</a:t>
            </a:r>
          </a:p>
          <a:p>
            <a:r>
              <a:rPr lang="en-IN" b="1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-n –T5 speed up our scan.</a:t>
            </a:r>
          </a:p>
          <a:p>
            <a:r>
              <a:rPr lang="en-IN" b="1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OS detection and service detection methods are very loud at the other end and are often easily detected by IDS and IPS</a:t>
            </a:r>
            <a:endParaRPr lang="en-IN" b="1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10917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POF – Passive </a:t>
            </a:r>
            <a:r>
              <a:rPr lang="en-IN" dirty="0" err="1" smtClean="0"/>
              <a:t>os</a:t>
            </a:r>
            <a:r>
              <a:rPr lang="en-IN" dirty="0" smtClean="0"/>
              <a:t> fingerprinting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2">
              <a:lumMod val="75000"/>
            </a:schemeClr>
          </a:solidFill>
        </p:spPr>
        <p:txBody>
          <a:bodyPr>
            <a:normAutofit fontScale="92500" lnSpcReduction="20000"/>
          </a:bodyPr>
          <a:lstStyle/>
          <a:p>
            <a:r>
              <a:rPr lang="en-IN" dirty="0" smtClean="0"/>
              <a:t>Name is suggest it does not directly engage with target while performing OS fingerprinting.</a:t>
            </a:r>
          </a:p>
          <a:p>
            <a:r>
              <a:rPr lang="en-IN" dirty="0" smtClean="0"/>
              <a:t>It monitors and tries to identify the TCP stack, and based on the TCP stack type it figure out the type of OS.</a:t>
            </a:r>
          </a:p>
          <a:p>
            <a:r>
              <a:rPr lang="en-IN" dirty="0" smtClean="0"/>
              <a:t>This is from documentation of POE:</a:t>
            </a:r>
          </a:p>
          <a:p>
            <a:r>
              <a:rPr lang="en-US" dirty="0"/>
              <a:t>Common uses for </a:t>
            </a:r>
            <a:r>
              <a:rPr lang="en-US" dirty="0" smtClean="0"/>
              <a:t>POF include </a:t>
            </a:r>
            <a:r>
              <a:rPr lang="en-US" dirty="0"/>
              <a:t>reconnaissance during penetration tests; routine network monitoring; detection of unauthorized network interconnects in corporate environments; providing signals for abuse-prevention tools; and miscellaneous forensics.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829749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0111_Advanced firewall/IDS evading techniques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407345"/>
          </a:xfrm>
          <a:solidFill>
            <a:schemeClr val="bg1">
              <a:lumMod val="75000"/>
              <a:lumOff val="25000"/>
            </a:schemeClr>
          </a:solidFill>
        </p:spPr>
        <p:txBody>
          <a:bodyPr>
            <a:normAutofit fontScale="92500" lnSpcReduction="20000"/>
          </a:bodyPr>
          <a:lstStyle/>
          <a:p>
            <a:r>
              <a:rPr lang="en-IN" dirty="0" smtClean="0"/>
              <a:t>This techniques are very loud in nature and often detected by firewall and IDS.</a:t>
            </a:r>
          </a:p>
          <a:p>
            <a:r>
              <a:rPr lang="en-IN" dirty="0" smtClean="0"/>
              <a:t>XMAS, FIN and NULL are not that accurate also they don’t work on the Windows OS.</a:t>
            </a:r>
          </a:p>
          <a:p>
            <a:r>
              <a:rPr lang="en-IN" dirty="0" smtClean="0"/>
              <a:t>This method work some firewall/IDS but fail with others.</a:t>
            </a:r>
          </a:p>
          <a:p>
            <a:r>
              <a:rPr lang="en-IN" dirty="0" smtClean="0"/>
              <a:t>NMAP have wide variety of techniques that could be used.</a:t>
            </a:r>
          </a:p>
          <a:p>
            <a:r>
              <a:rPr lang="en-IN" dirty="0" smtClean="0"/>
              <a:t>Timing technique.</a:t>
            </a:r>
          </a:p>
          <a:p>
            <a:r>
              <a:rPr lang="en-IN" dirty="0" smtClean="0"/>
              <a:t>Fragmented packets</a:t>
            </a:r>
          </a:p>
          <a:p>
            <a:r>
              <a:rPr lang="en-IN" dirty="0" smtClean="0"/>
              <a:t>Source port scan</a:t>
            </a:r>
          </a:p>
          <a:p>
            <a:r>
              <a:rPr lang="en-IN" dirty="0" smtClean="0"/>
              <a:t>Specifying an MTU</a:t>
            </a:r>
          </a:p>
          <a:p>
            <a:r>
              <a:rPr lang="en-IN" dirty="0" smtClean="0"/>
              <a:t>Sending bad checksums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610865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Timing technique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187408"/>
          </a:xfrm>
        </p:spPr>
        <p:txBody>
          <a:bodyPr>
            <a:normAutofit fontScale="70000" lnSpcReduction="20000"/>
          </a:bodyPr>
          <a:lstStyle/>
          <a:p>
            <a:r>
              <a:rPr lang="en-IN" dirty="0" smtClean="0"/>
              <a:t>Best technique to evade firewalls/IDS.</a:t>
            </a:r>
          </a:p>
          <a:p>
            <a:r>
              <a:rPr lang="en-IN" dirty="0" smtClean="0"/>
              <a:t>Idea behind this it to send the packet gradually, so they do not end up </a:t>
            </a:r>
            <a:r>
              <a:rPr lang="en-IN" dirty="0" err="1" smtClean="0"/>
              <a:t>beging</a:t>
            </a:r>
            <a:r>
              <a:rPr lang="en-IN" dirty="0" smtClean="0"/>
              <a:t> detected by firewall/IDS.</a:t>
            </a:r>
          </a:p>
          <a:p>
            <a:r>
              <a:rPr lang="en-IN" dirty="0" err="1" smtClean="0"/>
              <a:t>Nmap</a:t>
            </a:r>
            <a:r>
              <a:rPr lang="en-IN" dirty="0" smtClean="0"/>
              <a:t> launch timing scan by the T command range 0-5. Increasing the values from T0 to T5 would increase the speed of the scan.</a:t>
            </a:r>
          </a:p>
          <a:p>
            <a:r>
              <a:rPr lang="en-IN" b="1" dirty="0" smtClean="0">
                <a:solidFill>
                  <a:schemeClr val="bg1"/>
                </a:solidFill>
              </a:rPr>
              <a:t>T0 – paranoid</a:t>
            </a:r>
          </a:p>
          <a:p>
            <a:r>
              <a:rPr lang="en-IN" b="1" dirty="0" smtClean="0">
                <a:solidFill>
                  <a:schemeClr val="bg1"/>
                </a:solidFill>
              </a:rPr>
              <a:t>T1 – Sneaky</a:t>
            </a:r>
          </a:p>
          <a:p>
            <a:r>
              <a:rPr lang="en-IN" b="1" dirty="0" smtClean="0">
                <a:solidFill>
                  <a:schemeClr val="bg1"/>
                </a:solidFill>
              </a:rPr>
              <a:t>T2 – Polite</a:t>
            </a:r>
          </a:p>
          <a:p>
            <a:r>
              <a:rPr lang="en-IN" b="1" dirty="0" smtClean="0">
                <a:solidFill>
                  <a:schemeClr val="bg1"/>
                </a:solidFill>
              </a:rPr>
              <a:t>T3 – Normal</a:t>
            </a:r>
          </a:p>
          <a:p>
            <a:r>
              <a:rPr lang="en-IN" b="1" dirty="0" smtClean="0">
                <a:solidFill>
                  <a:schemeClr val="bg1"/>
                </a:solidFill>
              </a:rPr>
              <a:t>T4 – Aggressive</a:t>
            </a:r>
          </a:p>
          <a:p>
            <a:r>
              <a:rPr lang="en-IN" b="1" dirty="0" smtClean="0">
                <a:solidFill>
                  <a:schemeClr val="bg1"/>
                </a:solidFill>
              </a:rPr>
              <a:t>T5 – insane</a:t>
            </a:r>
          </a:p>
          <a:p>
            <a:r>
              <a:rPr lang="en-IN" i="1" dirty="0" smtClean="0"/>
              <a:t>$ </a:t>
            </a:r>
            <a:r>
              <a:rPr lang="en-IN" i="1" dirty="0" err="1" smtClean="0"/>
              <a:t>nmap</a:t>
            </a:r>
            <a:r>
              <a:rPr lang="en-IN" i="1" dirty="0" smtClean="0"/>
              <a:t> –T1 &lt;target IP&gt;</a:t>
            </a:r>
            <a:endParaRPr lang="en-IN" i="1" dirty="0"/>
          </a:p>
        </p:txBody>
      </p:sp>
    </p:spTree>
    <p:extLst>
      <p:ext uri="{BB962C8B-B14F-4D97-AF65-F5344CB8AC3E}">
        <p14:creationId xmlns:p14="http://schemas.microsoft.com/office/powerpoint/2010/main" val="359814296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Fragmented packet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We split the packets into small chunks making it harder for the IDS to detect.</a:t>
            </a:r>
          </a:p>
          <a:p>
            <a:r>
              <a:rPr lang="en-IN" dirty="0" smtClean="0"/>
              <a:t>IDS would analyse a single fragment but not all the packet.</a:t>
            </a:r>
          </a:p>
          <a:p>
            <a:r>
              <a:rPr lang="en-IN" dirty="0" smtClean="0"/>
              <a:t>Modern IDS can rebuild the fragments into a single packet making them detectable .</a:t>
            </a:r>
          </a:p>
          <a:p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$ </a:t>
            </a:r>
            <a:r>
              <a:rPr lang="en-IN" i="1" dirty="0" err="1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nmap</a:t>
            </a:r>
            <a:r>
              <a:rPr lang="en-IN" i="1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–f &lt;target IP&gt;</a:t>
            </a:r>
            <a:endParaRPr lang="en-IN" i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65757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Source port scan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/>
          <a:lstStyle/>
          <a:p>
            <a:r>
              <a:rPr lang="en-IN" dirty="0" smtClean="0"/>
              <a:t>Network administrator to allow traffic from a certain source port.</a:t>
            </a:r>
          </a:p>
          <a:p>
            <a:r>
              <a:rPr lang="en-IN" dirty="0" smtClean="0"/>
              <a:t>We can use this to our advantage to bypass badly configured firewall. Common ports sources are 53, 80 and 21.</a:t>
            </a:r>
          </a:p>
          <a:p>
            <a:r>
              <a:rPr lang="en-IN" b="1" i="1" dirty="0" smtClean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$ </a:t>
            </a:r>
            <a:r>
              <a:rPr lang="en-IN" b="1" i="1" dirty="0" err="1" smtClean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nmap</a:t>
            </a:r>
            <a:r>
              <a:rPr lang="en-IN" b="1" i="1" dirty="0" smtClean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–PN –g 53 &lt;target IP&gt;</a:t>
            </a:r>
          </a:p>
          <a:p>
            <a:r>
              <a:rPr lang="en-IN" b="1" dirty="0" smtClean="0"/>
              <a:t>-g </a:t>
            </a:r>
            <a:r>
              <a:rPr lang="en-IN" dirty="0" smtClean="0"/>
              <a:t>specify a source port in this case is 53 (DNS)</a:t>
            </a:r>
          </a:p>
          <a:p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365526653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3">
              <a:lumMod val="50000"/>
            </a:schemeClr>
          </a:solidFill>
        </p:spPr>
        <p:txBody>
          <a:bodyPr/>
          <a:lstStyle/>
          <a:p>
            <a:r>
              <a:rPr lang="en-IN" dirty="0" smtClean="0"/>
              <a:t>001_HOST discovery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2">
              <a:lumMod val="50000"/>
            </a:schemeClr>
          </a:solidFill>
        </p:spPr>
        <p:txBody>
          <a:bodyPr>
            <a:normAutofit fontScale="92500" lnSpcReduction="20000"/>
          </a:bodyPr>
          <a:lstStyle/>
          <a:p>
            <a:r>
              <a:rPr lang="en-IN" dirty="0" smtClean="0"/>
              <a:t>The first step of network </a:t>
            </a:r>
            <a:r>
              <a:rPr lang="en-IN" dirty="0" err="1" smtClean="0"/>
              <a:t>pentest</a:t>
            </a:r>
            <a:r>
              <a:rPr lang="en-IN" dirty="0" smtClean="0"/>
              <a:t> most time would be to target is alive or not.</a:t>
            </a:r>
          </a:p>
          <a:p>
            <a:r>
              <a:rPr lang="en-IN" dirty="0" smtClean="0"/>
              <a:t>This is not possible to </a:t>
            </a:r>
            <a:r>
              <a:rPr lang="en-IN" dirty="0" err="1" smtClean="0"/>
              <a:t>pentest</a:t>
            </a:r>
            <a:r>
              <a:rPr lang="en-IN" dirty="0" smtClean="0"/>
              <a:t> a target that is not alive without physical accesses. We look for alive target.</a:t>
            </a:r>
          </a:p>
          <a:p>
            <a:r>
              <a:rPr lang="en-IN" dirty="0" smtClean="0"/>
              <a:t>Ping requests to check target alive or not </a:t>
            </a:r>
          </a:p>
          <a:p>
            <a:r>
              <a:rPr lang="en-IN" dirty="0" smtClean="0"/>
              <a:t>If we get reply that means target is alive.</a:t>
            </a:r>
          </a:p>
          <a:p>
            <a:r>
              <a:rPr lang="en-IN" dirty="0" smtClean="0"/>
              <a:t>$ </a:t>
            </a:r>
            <a:r>
              <a:rPr lang="en-IN" dirty="0" err="1" smtClean="0"/>
              <a:t>nmap</a:t>
            </a:r>
            <a:r>
              <a:rPr lang="en-IN" dirty="0" smtClean="0"/>
              <a:t> –</a:t>
            </a:r>
            <a:r>
              <a:rPr lang="en-IN" dirty="0" err="1" smtClean="0"/>
              <a:t>sP</a:t>
            </a:r>
            <a:r>
              <a:rPr lang="en-IN" dirty="0" smtClean="0"/>
              <a:t> &lt;</a:t>
            </a:r>
            <a:r>
              <a:rPr lang="en-IN" dirty="0" err="1" smtClean="0"/>
              <a:t>targe</a:t>
            </a:r>
            <a:r>
              <a:rPr lang="en-IN" dirty="0" smtClean="0"/>
              <a:t> host&gt;</a:t>
            </a:r>
          </a:p>
          <a:p>
            <a:r>
              <a:rPr lang="en-IN" dirty="0" smtClean="0"/>
              <a:t>-</a:t>
            </a:r>
            <a:r>
              <a:rPr lang="en-IN" dirty="0" err="1" smtClean="0"/>
              <a:t>sP</a:t>
            </a:r>
            <a:r>
              <a:rPr lang="en-IN" dirty="0" smtClean="0"/>
              <a:t> </a:t>
            </a:r>
            <a:r>
              <a:rPr lang="en-IN" dirty="0" err="1" smtClean="0"/>
              <a:t>flagin</a:t>
            </a:r>
            <a:r>
              <a:rPr lang="en-IN" dirty="0" smtClean="0"/>
              <a:t> </a:t>
            </a:r>
            <a:r>
              <a:rPr lang="en-IN" dirty="0" err="1" smtClean="0"/>
              <a:t>namp</a:t>
            </a:r>
            <a:r>
              <a:rPr lang="en-IN" dirty="0" smtClean="0"/>
              <a:t> check target alive or not. We can specify network ranges to scan.</a:t>
            </a:r>
          </a:p>
          <a:p>
            <a:r>
              <a:rPr lang="en-IN" dirty="0" smtClean="0"/>
              <a:t>$ </a:t>
            </a:r>
            <a:r>
              <a:rPr lang="en-IN" dirty="0" err="1" smtClean="0"/>
              <a:t>nmap</a:t>
            </a:r>
            <a:r>
              <a:rPr lang="en-IN" dirty="0" smtClean="0"/>
              <a:t> –</a:t>
            </a:r>
            <a:r>
              <a:rPr lang="en-IN" dirty="0" err="1" smtClean="0"/>
              <a:t>sP</a:t>
            </a:r>
            <a:r>
              <a:rPr lang="en-IN" dirty="0" smtClean="0"/>
              <a:t> 192.168.0.0/24 </a:t>
            </a:r>
          </a:p>
          <a:p>
            <a:endParaRPr lang="en-IN" dirty="0" smtClean="0"/>
          </a:p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8832549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6876" y="0"/>
            <a:ext cx="2287587" cy="524482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Do this</a:t>
            </a:r>
            <a:endParaRPr lang="en-IN" dirty="0"/>
          </a:p>
        </p:txBody>
      </p:sp>
      <p:pic>
        <p:nvPicPr>
          <p:cNvPr id="4" name="PortSca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0968" y="524482"/>
            <a:ext cx="9240587" cy="6233336"/>
          </a:xfrm>
          <a:prstGeom prst="roundRect">
            <a:avLst>
              <a:gd name="adj" fmla="val 5439"/>
            </a:avLst>
          </a:prstGeom>
          <a:ln>
            <a:solidFill>
              <a:schemeClr val="tx1">
                <a:lumMod val="95000"/>
              </a:schemeClr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73034595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425302"/>
            <a:ext cx="9905999" cy="6039293"/>
          </a:xfrm>
          <a:solidFill>
            <a:schemeClr val="accent2">
              <a:lumMod val="50000"/>
            </a:schemeClr>
          </a:solidFill>
        </p:spPr>
        <p:txBody>
          <a:bodyPr/>
          <a:lstStyle/>
          <a:p>
            <a:r>
              <a:rPr lang="en-IN" dirty="0" smtClean="0"/>
              <a:t>Implementation of IDS, IPS, Firewalls, and other modern defence on the network identifying alive hosts can be a bit trivial.</a:t>
            </a:r>
          </a:p>
          <a:p>
            <a:r>
              <a:rPr lang="en-IN" dirty="0" smtClean="0"/>
              <a:t>Network administrators commonly block ICMP requests. We do not able to figure it out that target is alive or not.</a:t>
            </a:r>
          </a:p>
          <a:p>
            <a:r>
              <a:rPr lang="en-IN" dirty="0" smtClean="0"/>
              <a:t>We can use TCP and UDP protocols to figure out it the target is alive or not.</a:t>
            </a:r>
          </a:p>
          <a:p>
            <a:r>
              <a:rPr lang="en-IN" dirty="0" smtClean="0"/>
              <a:t>We use a website which block ICMP requests. Didx.net</a:t>
            </a:r>
          </a:p>
          <a:p>
            <a:r>
              <a:rPr lang="en-IN" dirty="0" smtClean="0"/>
              <a:t>$ </a:t>
            </a:r>
            <a:r>
              <a:rPr lang="en-IN" dirty="0" err="1" smtClean="0"/>
              <a:t>nping</a:t>
            </a:r>
            <a:r>
              <a:rPr lang="en-IN" dirty="0" smtClean="0"/>
              <a:t> didx.net</a:t>
            </a:r>
          </a:p>
          <a:p>
            <a:r>
              <a:rPr lang="en-IN" dirty="0" smtClean="0"/>
              <a:t>Block all requests</a:t>
            </a:r>
          </a:p>
          <a:p>
            <a:r>
              <a:rPr lang="en-IN" dirty="0" smtClean="0"/>
              <a:t>We use </a:t>
            </a:r>
            <a:r>
              <a:rPr lang="en-IN" dirty="0" err="1" smtClean="0"/>
              <a:t>namp</a:t>
            </a:r>
            <a:r>
              <a:rPr lang="en-IN" dirty="0" smtClean="0"/>
              <a:t> –</a:t>
            </a:r>
            <a:r>
              <a:rPr lang="en-IN" dirty="0" err="1" smtClean="0"/>
              <a:t>tcp</a:t>
            </a:r>
            <a:r>
              <a:rPr lang="en-IN" dirty="0" smtClean="0"/>
              <a:t> didx.net</a:t>
            </a:r>
          </a:p>
          <a:p>
            <a:r>
              <a:rPr lang="en-IN" dirty="0" smtClean="0"/>
              <a:t>We can see 0% packet lost;</a:t>
            </a:r>
          </a:p>
          <a:p>
            <a:r>
              <a:rPr lang="en-IN" dirty="0" smtClean="0"/>
              <a:t>We can use UDP to perform host discovery.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660557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97631"/>
          </a:xfrm>
          <a:solidFill>
            <a:schemeClr val="tx1">
              <a:lumMod val="50000"/>
            </a:schemeClr>
          </a:solidFill>
        </p:spPr>
        <p:txBody>
          <a:bodyPr/>
          <a:lstStyle/>
          <a:p>
            <a:r>
              <a:rPr lang="en-IN" dirty="0" smtClean="0"/>
              <a:t>0010_Open ports and Services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28800"/>
            <a:ext cx="9905999" cy="4635795"/>
          </a:xfrm>
          <a:solidFill>
            <a:schemeClr val="tx1">
              <a:lumMod val="50000"/>
            </a:schemeClr>
          </a:solidFill>
        </p:spPr>
        <p:txBody>
          <a:bodyPr/>
          <a:lstStyle/>
          <a:p>
            <a:r>
              <a:rPr lang="en-IN" dirty="0" smtClean="0"/>
              <a:t>We can scan alive hosts on a network.</a:t>
            </a:r>
          </a:p>
          <a:p>
            <a:r>
              <a:rPr lang="en-IN" dirty="0" smtClean="0"/>
              <a:t>We can now scan for open ports and services on a network which is alive host.</a:t>
            </a:r>
          </a:p>
          <a:p>
            <a:r>
              <a:rPr lang="en-IN" dirty="0" smtClean="0"/>
              <a:t>Port Scanning: TCP and UDP open ports on the target host or network.</a:t>
            </a:r>
          </a:p>
          <a:p>
            <a:r>
              <a:rPr lang="en-IN" dirty="0" smtClean="0"/>
              <a:t>Open ports revel the service running upon the network.</a:t>
            </a:r>
          </a:p>
          <a:p>
            <a:r>
              <a:rPr lang="en-IN" dirty="0" smtClean="0">
                <a:solidFill>
                  <a:srgbClr val="FFFF00"/>
                </a:solidFill>
              </a:rPr>
              <a:t>Why we use port scanning ? </a:t>
            </a:r>
            <a:r>
              <a:rPr lang="en-IN" dirty="0" smtClean="0"/>
              <a:t>: look for potential entry points into the system.</a:t>
            </a:r>
          </a:p>
          <a:p>
            <a:r>
              <a:rPr lang="en-IN" dirty="0" smtClean="0"/>
              <a:t>Challenging task : port scanning is to evade firewalls and intrusion detection and prevention mechanism.</a:t>
            </a:r>
          </a:p>
          <a:p>
            <a:r>
              <a:rPr lang="en-IN" b="1" dirty="0" smtClean="0"/>
              <a:t>Goal</a:t>
            </a:r>
            <a:r>
              <a:rPr lang="en-IN" dirty="0" smtClean="0"/>
              <a:t> : make scan less noisy.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098114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IN" dirty="0" smtClean="0"/>
              <a:t>Type of port Scanning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0070C0"/>
          </a:solidFill>
        </p:spPr>
        <p:txBody>
          <a:bodyPr>
            <a:normAutofit fontScale="92500" lnSpcReduction="20000"/>
          </a:bodyPr>
          <a:lstStyle/>
          <a:p>
            <a:r>
              <a:rPr lang="en-IN" dirty="0" smtClean="0"/>
              <a:t>Port scanning Two category : TCP and UDP scanning</a:t>
            </a:r>
          </a:p>
          <a:p>
            <a:r>
              <a:rPr lang="en-IN" dirty="0" err="1" smtClean="0"/>
              <a:t>Nmap</a:t>
            </a:r>
            <a:r>
              <a:rPr lang="en-IN" dirty="0" smtClean="0"/>
              <a:t> is tool for network scanning. This available for cross-platform (</a:t>
            </a:r>
            <a:r>
              <a:rPr lang="en-IN" dirty="0" err="1" smtClean="0"/>
              <a:t>linux</a:t>
            </a:r>
            <a:r>
              <a:rPr lang="en-IN" dirty="0" smtClean="0"/>
              <a:t>, windows, Mac OS).</a:t>
            </a:r>
          </a:p>
          <a:p>
            <a:r>
              <a:rPr lang="en-IN" b="1" dirty="0" smtClean="0"/>
              <a:t>How to use </a:t>
            </a:r>
            <a:r>
              <a:rPr lang="en-IN" b="1" dirty="0" err="1" smtClean="0"/>
              <a:t>nmap</a:t>
            </a:r>
            <a:r>
              <a:rPr lang="en-IN" b="1" dirty="0" smtClean="0"/>
              <a:t>:</a:t>
            </a:r>
          </a:p>
          <a:p>
            <a:r>
              <a:rPr lang="en-IN" i="1" dirty="0" smtClean="0">
                <a:solidFill>
                  <a:schemeClr val="accent2"/>
                </a:solidFill>
              </a:rPr>
              <a:t>$ </a:t>
            </a:r>
            <a:r>
              <a:rPr lang="en-IN" i="1" dirty="0" err="1" smtClean="0">
                <a:solidFill>
                  <a:schemeClr val="accent2"/>
                </a:solidFill>
              </a:rPr>
              <a:t>nmap</a:t>
            </a:r>
            <a:r>
              <a:rPr lang="en-IN" i="1" dirty="0" smtClean="0">
                <a:solidFill>
                  <a:schemeClr val="accent2"/>
                </a:solidFill>
              </a:rPr>
              <a:t> &lt;Scan Type&gt; &lt;Options&gt; &lt;Target Specification&gt;</a:t>
            </a:r>
          </a:p>
          <a:p>
            <a:r>
              <a:rPr lang="en-IN" dirty="0" smtClean="0"/>
              <a:t>Simple port scanning </a:t>
            </a:r>
          </a:p>
          <a:p>
            <a:r>
              <a:rPr lang="en-IN" i="1" dirty="0" smtClean="0">
                <a:solidFill>
                  <a:schemeClr val="accent2"/>
                </a:solidFill>
              </a:rPr>
              <a:t>$ </a:t>
            </a:r>
            <a:r>
              <a:rPr lang="en-IN" i="1" dirty="0" err="1" smtClean="0">
                <a:solidFill>
                  <a:schemeClr val="accent2"/>
                </a:solidFill>
              </a:rPr>
              <a:t>namp</a:t>
            </a:r>
            <a:r>
              <a:rPr lang="en-IN" i="1" dirty="0" smtClean="0">
                <a:solidFill>
                  <a:schemeClr val="accent2"/>
                </a:solidFill>
              </a:rPr>
              <a:t> &lt;target IP Address&gt;</a:t>
            </a:r>
          </a:p>
          <a:p>
            <a:r>
              <a:rPr lang="en-IN" dirty="0" smtClean="0"/>
              <a:t>$ </a:t>
            </a:r>
            <a:r>
              <a:rPr lang="en-IN" dirty="0" err="1" smtClean="0"/>
              <a:t>namp</a:t>
            </a:r>
            <a:r>
              <a:rPr lang="en-IN" dirty="0" smtClean="0"/>
              <a:t> 192.168.1.1/* CIDR </a:t>
            </a:r>
            <a:r>
              <a:rPr lang="en-IN" dirty="0" err="1" smtClean="0"/>
              <a:t>notaion</a:t>
            </a:r>
            <a:r>
              <a:rPr lang="en-IN" dirty="0" smtClean="0"/>
              <a:t> that we used ranges or using * sign.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091767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24774"/>
            <a:ext cx="9905998" cy="1478570"/>
          </a:xfrm>
        </p:spPr>
        <p:txBody>
          <a:bodyPr/>
          <a:lstStyle/>
          <a:p>
            <a:r>
              <a:rPr lang="en-IN" dirty="0" smtClean="0"/>
              <a:t>_</a:t>
            </a:r>
            <a:r>
              <a:rPr lang="en-IN" dirty="0" err="1" smtClean="0"/>
              <a:t>TCp</a:t>
            </a:r>
            <a:r>
              <a:rPr lang="en-IN" dirty="0" smtClean="0"/>
              <a:t> Three-way handshake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58678"/>
            <a:ext cx="9905999" cy="4976037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TCP:: TRANSMISSION CONTROL PROTOCOL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SYN &gt;&gt;																				&lt;&lt; SYN/ACK											ACK&gt;&gt;		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First host send SYN packet to the second host</a:t>
            </a:r>
          </a:p>
          <a:p>
            <a:pPr marL="0" indent="0">
              <a:buNone/>
            </a:pPr>
            <a:r>
              <a:rPr lang="en-IN" dirty="0" smtClean="0"/>
              <a:t>Second host responds with SYN/ACK packet that means packet received.</a:t>
            </a:r>
          </a:p>
          <a:p>
            <a:pPr marL="0" indent="0">
              <a:buNone/>
            </a:pPr>
            <a:r>
              <a:rPr lang="en-IN" dirty="0" smtClean="0"/>
              <a:t>First host completes the connection by sending an acknowledgment packet.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1141412" y="3806456"/>
            <a:ext cx="2254102" cy="11057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HOST 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8442251" y="3487479"/>
            <a:ext cx="1020726" cy="1913861"/>
          </a:xfrm>
          <a:prstGeom prst="rect">
            <a:avLst/>
          </a:prstGeom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Second Host</a:t>
            </a:r>
            <a:endParaRPr lang="en-IN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395514" y="4020344"/>
            <a:ext cx="504673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395514" y="4656034"/>
            <a:ext cx="5071547" cy="2950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2998381" y="4976249"/>
            <a:ext cx="5443870" cy="21388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425760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5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r>
              <a:rPr lang="en-IN" dirty="0" smtClean="0"/>
              <a:t>TCP Flags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00B050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en-IN" dirty="0" smtClean="0"/>
              <a:t>SYN – Initiates a connection</a:t>
            </a:r>
          </a:p>
          <a:p>
            <a:r>
              <a:rPr lang="en-IN" dirty="0" smtClean="0"/>
              <a:t>ACK – Acknowledges that the packet was received</a:t>
            </a:r>
          </a:p>
          <a:p>
            <a:r>
              <a:rPr lang="en-IN" dirty="0" smtClean="0"/>
              <a:t>RST – Resets the connections between two hosts</a:t>
            </a:r>
          </a:p>
          <a:p>
            <a:r>
              <a:rPr lang="en-IN" dirty="0" smtClean="0"/>
              <a:t>FIN – Finishes the connection.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307740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r>
              <a:rPr lang="en-IN" dirty="0" smtClean="0"/>
              <a:t>0011_Port status types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rgbClr val="FFFF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>
            <a:normAutofit lnSpcReduction="10000"/>
          </a:bodyPr>
          <a:lstStyle/>
          <a:p>
            <a:r>
              <a:rPr lang="en-IN" dirty="0" smtClean="0"/>
              <a:t>With NMAP four port status types:</a:t>
            </a:r>
          </a:p>
          <a:p>
            <a:r>
              <a:rPr lang="en-IN" b="1" dirty="0" smtClean="0"/>
              <a:t>Open</a:t>
            </a:r>
            <a:r>
              <a:rPr lang="en-IN" dirty="0" smtClean="0"/>
              <a:t> – port open and application listening on it.</a:t>
            </a:r>
          </a:p>
          <a:p>
            <a:r>
              <a:rPr lang="en-IN" b="1" dirty="0" smtClean="0"/>
              <a:t>Closed</a:t>
            </a:r>
            <a:r>
              <a:rPr lang="en-IN" dirty="0" smtClean="0"/>
              <a:t> – port is close we do not access this and application not listening it.</a:t>
            </a:r>
          </a:p>
          <a:p>
            <a:r>
              <a:rPr lang="en-IN" b="1" dirty="0" smtClean="0"/>
              <a:t>Filtered</a:t>
            </a:r>
            <a:r>
              <a:rPr lang="en-IN" dirty="0" smtClean="0"/>
              <a:t> – </a:t>
            </a:r>
            <a:r>
              <a:rPr lang="en-IN" b="1" dirty="0" smtClean="0"/>
              <a:t>NMAP</a:t>
            </a:r>
            <a:r>
              <a:rPr lang="en-IN" dirty="0" smtClean="0"/>
              <a:t> not figure to port is open or close as the packets are filtered which is probably means that the machine is behind firewalls.</a:t>
            </a:r>
          </a:p>
          <a:p>
            <a:r>
              <a:rPr lang="en-IN" b="1" dirty="0" smtClean="0"/>
              <a:t>Unfiltered</a:t>
            </a:r>
            <a:r>
              <a:rPr lang="en-IN" dirty="0" smtClean="0"/>
              <a:t> – Ports are accessible by NMAP but it is not possible to figure out if they are open or closed.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6633658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System.Storyboarding.Common.ProgressBar" Revision="1" Stencil="System.Storyboarding.Common" StencilVersion="0.1"/>
</Control>
</file>

<file path=customXml/item2.xml><?xml version="1.0" encoding="utf-8"?>
<Control xmlns="http://schemas.microsoft.com/VisualStudio/2011/storyboarding/control">
  <Id Name="System.Storyboarding.Common.ProgressBar" Revision="1" Stencil="System.Storyboarding.Common" StencilVersion="0.1"/>
</Control>
</file>

<file path=customXml/itemProps1.xml><?xml version="1.0" encoding="utf-8"?>
<ds:datastoreItem xmlns:ds="http://schemas.openxmlformats.org/officeDocument/2006/customXml" ds:itemID="{E980701B-55B1-48EF-86D1-55CF330CE1B0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3D256D73-A642-4B5E-A363-40505FF6E07A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1763</TotalTime>
  <Words>1944</Words>
  <Application>Microsoft Office PowerPoint</Application>
  <PresentationFormat>Widescreen</PresentationFormat>
  <Paragraphs>192</Paragraphs>
  <Slides>30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Arial Rounded MT Bold</vt:lpstr>
      <vt:lpstr>Calibri</vt:lpstr>
      <vt:lpstr>Calibri Light</vt:lpstr>
      <vt:lpstr>Trebuchet MS</vt:lpstr>
      <vt:lpstr>Tw Cen MT</vt:lpstr>
      <vt:lpstr>Wingdings</vt:lpstr>
      <vt:lpstr>Circuit</vt:lpstr>
      <vt:lpstr>Target Enumeration and port scanning</vt:lpstr>
      <vt:lpstr>Enumerating and scanning </vt:lpstr>
      <vt:lpstr>001_HOST discovery</vt:lpstr>
      <vt:lpstr>PowerPoint Presentation</vt:lpstr>
      <vt:lpstr>0010_Open ports and Services</vt:lpstr>
      <vt:lpstr>Type of port Scanning</vt:lpstr>
      <vt:lpstr>_TCp Three-way handshake</vt:lpstr>
      <vt:lpstr>TCP Flags</vt:lpstr>
      <vt:lpstr>0011_Port status types</vt:lpstr>
      <vt:lpstr>TCP SYN Scan</vt:lpstr>
      <vt:lpstr>TCP Connect scan</vt:lpstr>
      <vt:lpstr>NULL, FIN and XMAS Scans </vt:lpstr>
      <vt:lpstr>NULL Scan </vt:lpstr>
      <vt:lpstr>Fin scan</vt:lpstr>
      <vt:lpstr>XMAS scan</vt:lpstr>
      <vt:lpstr>TCP ACK scan</vt:lpstr>
      <vt:lpstr>0100_UDP port scan</vt:lpstr>
      <vt:lpstr>0101_ Anonymous Scan type</vt:lpstr>
      <vt:lpstr>IDLE Scan</vt:lpstr>
      <vt:lpstr>Scanning for a Vulnerable host</vt:lpstr>
      <vt:lpstr>Performing AN idle scan with nmap </vt:lpstr>
      <vt:lpstr>0110_TCP FTP bounce scan</vt:lpstr>
      <vt:lpstr>0110_Service version detection</vt:lpstr>
      <vt:lpstr>0111_OS fingerprinting</vt:lpstr>
      <vt:lpstr>POF – Passive os fingerprinting</vt:lpstr>
      <vt:lpstr>0111_Advanced firewall/IDS evading techniques</vt:lpstr>
      <vt:lpstr>Timing technique</vt:lpstr>
      <vt:lpstr>Fragmented packet</vt:lpstr>
      <vt:lpstr>Source port scan</vt:lpstr>
      <vt:lpstr>Do this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Enumeration and port scanning</dc:title>
  <dc:creator>l4KKY</dc:creator>
  <cp:lastModifiedBy>HELLO Again</cp:lastModifiedBy>
  <cp:revision>34</cp:revision>
  <dcterms:created xsi:type="dcterms:W3CDTF">2018-08-20T12:12:28Z</dcterms:created>
  <dcterms:modified xsi:type="dcterms:W3CDTF">2018-09-07T09:28:29Z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